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53" d="100"/>
          <a:sy n="53" d="100"/>
        </p:scale>
        <p:origin x="748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57727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4" name="Text 2"/>
          <p:cNvSpPr/>
          <p:nvPr/>
        </p:nvSpPr>
        <p:spPr>
          <a:xfrm>
            <a:off x="833199" y="2581870"/>
            <a:ext cx="7477601" cy="16663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561"/>
              </a:lnSpc>
              <a:buNone/>
            </a:pPr>
            <a:r>
              <a:rPr lang="en-US" sz="5249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Text Processing For NLP Word Count</a:t>
            </a:r>
            <a:endParaRPr lang="en-US" sz="5249" dirty="0"/>
          </a:p>
        </p:txBody>
      </p:sp>
      <p:sp>
        <p:nvSpPr>
          <p:cNvPr id="5" name="Text 3"/>
          <p:cNvSpPr/>
          <p:nvPr/>
        </p:nvSpPr>
        <p:spPr>
          <a:xfrm>
            <a:off x="833199" y="4581525"/>
            <a:ext cx="74776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Discover the power of word count and how it can aid you in language analysis. Explore common challenges and discover how to preprocess text for accurate results.</a:t>
            </a:r>
            <a:endParaRPr lang="en-US" sz="175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736687"/>
          </a:xfrm>
          <a:prstGeom prst="rect">
            <a:avLst/>
          </a:prstGeom>
          <a:solidFill>
            <a:srgbClr val="202733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4" name="Text 2"/>
          <p:cNvSpPr/>
          <p:nvPr/>
        </p:nvSpPr>
        <p:spPr>
          <a:xfrm>
            <a:off x="3621167" y="427673"/>
            <a:ext cx="5996940" cy="4860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827"/>
              </a:lnSpc>
              <a:buNone/>
            </a:pPr>
            <a:r>
              <a:rPr lang="en-US" sz="3062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Visualization of Word Frequency</a:t>
            </a:r>
            <a:endParaRPr lang="en-US" sz="3062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1167" y="1224677"/>
            <a:ext cx="3577352" cy="2210872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3621167" y="3629858"/>
            <a:ext cx="1555313" cy="2430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914"/>
              </a:lnSpc>
              <a:buNone/>
            </a:pPr>
            <a:r>
              <a:rPr lang="en-US" sz="1531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Bar Chart</a:t>
            </a:r>
            <a:endParaRPr lang="en-US" sz="1531" dirty="0"/>
          </a:p>
        </p:txBody>
      </p:sp>
      <p:sp>
        <p:nvSpPr>
          <p:cNvPr id="7" name="Text 4"/>
          <p:cNvSpPr/>
          <p:nvPr/>
        </p:nvSpPr>
        <p:spPr>
          <a:xfrm>
            <a:off x="3621167" y="4028361"/>
            <a:ext cx="3577352" cy="49744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1960"/>
              </a:lnSpc>
              <a:buNone/>
            </a:pPr>
            <a:r>
              <a:rPr lang="en-US" sz="1225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Create bar charts to visualize the frequency distribution of words in a text.</a:t>
            </a:r>
            <a:endParaRPr lang="en-US" sz="1225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1762" y="1224677"/>
            <a:ext cx="3577471" cy="2210991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7431762" y="3629978"/>
            <a:ext cx="1555313" cy="2430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914"/>
              </a:lnSpc>
              <a:buNone/>
            </a:pPr>
            <a:r>
              <a:rPr lang="en-US" sz="1531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Word Clouds</a:t>
            </a:r>
            <a:endParaRPr lang="en-US" sz="1531" dirty="0"/>
          </a:p>
        </p:txBody>
      </p:sp>
      <p:sp>
        <p:nvSpPr>
          <p:cNvPr id="10" name="Text 6"/>
          <p:cNvSpPr/>
          <p:nvPr/>
        </p:nvSpPr>
        <p:spPr>
          <a:xfrm>
            <a:off x="7431762" y="4028480"/>
            <a:ext cx="3577471" cy="49744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1960"/>
              </a:lnSpc>
              <a:buNone/>
            </a:pPr>
            <a:r>
              <a:rPr lang="en-US" sz="1225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Create word clouds to visualize the most frequent words in a text as a graphic image.</a:t>
            </a:r>
            <a:endParaRPr lang="en-US" sz="1225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21167" y="4759166"/>
            <a:ext cx="3577352" cy="2210872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3621167" y="7164348"/>
            <a:ext cx="1555313" cy="2430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914"/>
              </a:lnSpc>
              <a:buNone/>
            </a:pPr>
            <a:r>
              <a:rPr lang="en-US" sz="1531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Heat Maps</a:t>
            </a:r>
            <a:endParaRPr lang="en-US" sz="1531" dirty="0"/>
          </a:p>
        </p:txBody>
      </p:sp>
      <p:sp>
        <p:nvSpPr>
          <p:cNvPr id="13" name="Text 8"/>
          <p:cNvSpPr/>
          <p:nvPr/>
        </p:nvSpPr>
        <p:spPr>
          <a:xfrm>
            <a:off x="3621167" y="7562850"/>
            <a:ext cx="3577352" cy="74616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1960"/>
              </a:lnSpc>
              <a:buNone/>
            </a:pPr>
            <a:r>
              <a:rPr lang="en-US" sz="1225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Use heat maps to visualize the frequency and relationship between different words in a text corpus.</a:t>
            </a:r>
            <a:endParaRPr lang="en-US" sz="1225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4" name="Text 2"/>
          <p:cNvSpPr/>
          <p:nvPr/>
        </p:nvSpPr>
        <p:spPr>
          <a:xfrm>
            <a:off x="2037993" y="1176695"/>
            <a:ext cx="722376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Applications of Word Count</a:t>
            </a:r>
            <a:endParaRPr lang="en-US" sz="4374" dirty="0"/>
          </a:p>
        </p:txBody>
      </p:sp>
      <p:sp>
        <p:nvSpPr>
          <p:cNvPr id="5" name="Shape 3"/>
          <p:cNvSpPr/>
          <p:nvPr/>
        </p:nvSpPr>
        <p:spPr>
          <a:xfrm>
            <a:off x="7293054" y="2315408"/>
            <a:ext cx="44410" cy="4737497"/>
          </a:xfrm>
          <a:prstGeom prst="rect">
            <a:avLst/>
          </a:prstGeom>
          <a:solidFill>
            <a:srgbClr val="161B23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Shape 4"/>
          <p:cNvSpPr/>
          <p:nvPr/>
        </p:nvSpPr>
        <p:spPr>
          <a:xfrm>
            <a:off x="7565172" y="2716709"/>
            <a:ext cx="777597" cy="44410"/>
          </a:xfrm>
          <a:prstGeom prst="rect">
            <a:avLst/>
          </a:prstGeom>
          <a:solidFill>
            <a:srgbClr val="161B23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7" name="Shape 5"/>
          <p:cNvSpPr/>
          <p:nvPr/>
        </p:nvSpPr>
        <p:spPr>
          <a:xfrm>
            <a:off x="7065228" y="2489002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161B23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8" name="Text 6"/>
          <p:cNvSpPr/>
          <p:nvPr/>
        </p:nvSpPr>
        <p:spPr>
          <a:xfrm>
            <a:off x="7246560" y="2530673"/>
            <a:ext cx="13716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1</a:t>
            </a:r>
            <a:endParaRPr lang="en-US" sz="2624" dirty="0"/>
          </a:p>
        </p:txBody>
      </p:sp>
      <p:sp>
        <p:nvSpPr>
          <p:cNvPr id="9" name="Text 7"/>
          <p:cNvSpPr/>
          <p:nvPr/>
        </p:nvSpPr>
        <p:spPr>
          <a:xfrm>
            <a:off x="8537258" y="2537579"/>
            <a:ext cx="258318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Sentiment Analysis</a:t>
            </a:r>
            <a:endParaRPr lang="en-US" sz="2187" dirty="0"/>
          </a:p>
        </p:txBody>
      </p:sp>
      <p:sp>
        <p:nvSpPr>
          <p:cNvPr id="10" name="Text 8"/>
          <p:cNvSpPr/>
          <p:nvPr/>
        </p:nvSpPr>
        <p:spPr>
          <a:xfrm>
            <a:off x="8537258" y="3106936"/>
            <a:ext cx="4055150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Identify the emotions and opinions expressed in a text by counting the frequency of positive and negative words.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6287631" y="3827562"/>
            <a:ext cx="777597" cy="44410"/>
          </a:xfrm>
          <a:prstGeom prst="rect">
            <a:avLst/>
          </a:prstGeom>
          <a:solidFill>
            <a:srgbClr val="161B23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2" name="Shape 10"/>
          <p:cNvSpPr/>
          <p:nvPr/>
        </p:nvSpPr>
        <p:spPr>
          <a:xfrm>
            <a:off x="7065228" y="3599855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161B23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3" name="Text 11"/>
          <p:cNvSpPr/>
          <p:nvPr/>
        </p:nvSpPr>
        <p:spPr>
          <a:xfrm>
            <a:off x="7223700" y="3641527"/>
            <a:ext cx="18288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2</a:t>
            </a:r>
            <a:endParaRPr lang="en-US" sz="2624" dirty="0"/>
          </a:p>
        </p:txBody>
      </p:sp>
      <p:sp>
        <p:nvSpPr>
          <p:cNvPr id="14" name="Text 12"/>
          <p:cNvSpPr/>
          <p:nvPr/>
        </p:nvSpPr>
        <p:spPr>
          <a:xfrm>
            <a:off x="3871198" y="3648432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>
              <a:lnSpc>
                <a:spcPts val="2734"/>
              </a:lnSpc>
              <a:buNone/>
            </a:pPr>
            <a:r>
              <a:rPr lang="en-US" sz="2187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Stylometry</a:t>
            </a:r>
            <a:endParaRPr lang="en-US" sz="2187" dirty="0"/>
          </a:p>
        </p:txBody>
      </p:sp>
      <p:sp>
        <p:nvSpPr>
          <p:cNvPr id="15" name="Text 13"/>
          <p:cNvSpPr/>
          <p:nvPr/>
        </p:nvSpPr>
        <p:spPr>
          <a:xfrm>
            <a:off x="2037993" y="4217789"/>
            <a:ext cx="4055150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r">
              <a:lnSpc>
                <a:spcPts val="2799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Comparison of writing styles, authors and similarity measurement, plagiarism, deception detection, forensic analysis.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7565172" y="5374184"/>
            <a:ext cx="777597" cy="44410"/>
          </a:xfrm>
          <a:prstGeom prst="rect">
            <a:avLst/>
          </a:prstGeom>
          <a:solidFill>
            <a:srgbClr val="161B23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7" name="Shape 15"/>
          <p:cNvSpPr/>
          <p:nvPr/>
        </p:nvSpPr>
        <p:spPr>
          <a:xfrm>
            <a:off x="7065228" y="5146477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161B23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8" name="Text 16"/>
          <p:cNvSpPr/>
          <p:nvPr/>
        </p:nvSpPr>
        <p:spPr>
          <a:xfrm>
            <a:off x="7223700" y="5188148"/>
            <a:ext cx="18288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3</a:t>
            </a:r>
            <a:endParaRPr lang="en-US" sz="2624" dirty="0"/>
          </a:p>
        </p:txBody>
      </p:sp>
      <p:sp>
        <p:nvSpPr>
          <p:cNvPr id="19" name="Text 17"/>
          <p:cNvSpPr/>
          <p:nvPr/>
        </p:nvSpPr>
        <p:spPr>
          <a:xfrm>
            <a:off x="8537258" y="5195054"/>
            <a:ext cx="224790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Content Analysis</a:t>
            </a:r>
            <a:endParaRPr lang="en-US" sz="2187" dirty="0"/>
          </a:p>
        </p:txBody>
      </p:sp>
      <p:sp>
        <p:nvSpPr>
          <p:cNvPr id="20" name="Text 18"/>
          <p:cNvSpPr/>
          <p:nvPr/>
        </p:nvSpPr>
        <p:spPr>
          <a:xfrm>
            <a:off x="8537258" y="5764411"/>
            <a:ext cx="4055150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Use word count for content analysis of books, online reviews, social media data, and more.</a:t>
            </a:r>
            <a:endParaRPr lang="en-US" sz="17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4" name="Text 2"/>
          <p:cNvSpPr/>
          <p:nvPr/>
        </p:nvSpPr>
        <p:spPr>
          <a:xfrm>
            <a:off x="2037993" y="1968579"/>
            <a:ext cx="680466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Challenges in Word Count</a:t>
            </a:r>
            <a:endParaRPr lang="en-US" sz="4374" dirty="0"/>
          </a:p>
        </p:txBody>
      </p:sp>
      <p:sp>
        <p:nvSpPr>
          <p:cNvPr id="5" name="Shape 3"/>
          <p:cNvSpPr/>
          <p:nvPr/>
        </p:nvSpPr>
        <p:spPr>
          <a:xfrm>
            <a:off x="2037993" y="3107293"/>
            <a:ext cx="3370064" cy="3153728"/>
          </a:xfrm>
          <a:prstGeom prst="roundRect">
            <a:avLst>
              <a:gd name="adj" fmla="val 4227"/>
            </a:avLst>
          </a:prstGeom>
          <a:solidFill>
            <a:srgbClr val="161B23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Text 4"/>
          <p:cNvSpPr/>
          <p:nvPr/>
        </p:nvSpPr>
        <p:spPr>
          <a:xfrm>
            <a:off x="2260163" y="3329464"/>
            <a:ext cx="2221944" cy="35480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Irregularities </a:t>
            </a:r>
            <a:r>
              <a:rPr lang="en-US" sz="2187" dirty="0">
                <a:solidFill>
                  <a:srgbClr val="000000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🐛</a:t>
            </a:r>
            <a:endParaRPr lang="en-US" sz="2187" dirty="0"/>
          </a:p>
        </p:txBody>
      </p:sp>
      <p:sp>
        <p:nvSpPr>
          <p:cNvPr id="7" name="Text 5"/>
          <p:cNvSpPr/>
          <p:nvPr/>
        </p:nvSpPr>
        <p:spPr>
          <a:xfrm>
            <a:off x="2260163" y="3906441"/>
            <a:ext cx="2925723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Idiosyncrasies, contradiction, ambiguity, and idiomatic expressions can pose challenges for accurate analysis of word count.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5630228" y="3107293"/>
            <a:ext cx="3370064" cy="3153728"/>
          </a:xfrm>
          <a:prstGeom prst="roundRect">
            <a:avLst>
              <a:gd name="adj" fmla="val 4227"/>
            </a:avLst>
          </a:prstGeom>
          <a:solidFill>
            <a:srgbClr val="161B23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9" name="Text 7"/>
          <p:cNvSpPr/>
          <p:nvPr/>
        </p:nvSpPr>
        <p:spPr>
          <a:xfrm>
            <a:off x="5852398" y="3329464"/>
            <a:ext cx="2925723" cy="70199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Language Complexity </a:t>
            </a:r>
            <a:r>
              <a:rPr lang="en-US" sz="2187" dirty="0">
                <a:solidFill>
                  <a:srgbClr val="000000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🔍</a:t>
            </a:r>
            <a:endParaRPr lang="en-US" sz="2187" dirty="0"/>
          </a:p>
        </p:txBody>
      </p:sp>
      <p:sp>
        <p:nvSpPr>
          <p:cNvPr id="10" name="Text 8"/>
          <p:cNvSpPr/>
          <p:nvPr/>
        </p:nvSpPr>
        <p:spPr>
          <a:xfrm>
            <a:off x="5852398" y="4253627"/>
            <a:ext cx="2925723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Counting words in languages with distinct writing systems, such as Chinese or Japanese, raises new challenges for text processing.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9222462" y="3107293"/>
            <a:ext cx="3370064" cy="3153728"/>
          </a:xfrm>
          <a:prstGeom prst="roundRect">
            <a:avLst>
              <a:gd name="adj" fmla="val 4227"/>
            </a:avLst>
          </a:prstGeom>
          <a:solidFill>
            <a:srgbClr val="161B23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2" name="Text 10"/>
          <p:cNvSpPr/>
          <p:nvPr/>
        </p:nvSpPr>
        <p:spPr>
          <a:xfrm>
            <a:off x="9444633" y="3329464"/>
            <a:ext cx="2758440" cy="35480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Data Set Selection </a:t>
            </a:r>
            <a:r>
              <a:rPr lang="en-US" sz="2187" dirty="0">
                <a:solidFill>
                  <a:srgbClr val="000000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📈</a:t>
            </a:r>
            <a:endParaRPr lang="en-US" sz="2187" dirty="0"/>
          </a:p>
        </p:txBody>
      </p:sp>
      <p:sp>
        <p:nvSpPr>
          <p:cNvPr id="13" name="Text 11"/>
          <p:cNvSpPr/>
          <p:nvPr/>
        </p:nvSpPr>
        <p:spPr>
          <a:xfrm>
            <a:off x="9444633" y="3906441"/>
            <a:ext cx="2925723" cy="2132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Choosing the right data set to evaluate or train a language model can be challenging when considering scalability, corpus diversity, and complexity.</a:t>
            </a:r>
            <a:endParaRPr lang="en-US" sz="17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4" name="Text 2"/>
          <p:cNvSpPr/>
          <p:nvPr/>
        </p:nvSpPr>
        <p:spPr>
          <a:xfrm>
            <a:off x="2037993" y="1354336"/>
            <a:ext cx="1030224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Preprocessing for Accurate Word Count</a:t>
            </a:r>
            <a:endParaRPr lang="en-US" sz="4374" dirty="0"/>
          </a:p>
        </p:txBody>
      </p:sp>
      <p:sp>
        <p:nvSpPr>
          <p:cNvPr id="5" name="Shape 3"/>
          <p:cNvSpPr/>
          <p:nvPr/>
        </p:nvSpPr>
        <p:spPr>
          <a:xfrm>
            <a:off x="7293054" y="2493050"/>
            <a:ext cx="44410" cy="4382095"/>
          </a:xfrm>
          <a:prstGeom prst="rect">
            <a:avLst/>
          </a:prstGeom>
          <a:solidFill>
            <a:srgbClr val="161B23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Shape 4"/>
          <p:cNvSpPr/>
          <p:nvPr/>
        </p:nvSpPr>
        <p:spPr>
          <a:xfrm>
            <a:off x="7565172" y="2894350"/>
            <a:ext cx="777597" cy="44410"/>
          </a:xfrm>
          <a:prstGeom prst="rect">
            <a:avLst/>
          </a:prstGeom>
          <a:solidFill>
            <a:srgbClr val="161B23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7" name="Shape 5"/>
          <p:cNvSpPr/>
          <p:nvPr/>
        </p:nvSpPr>
        <p:spPr>
          <a:xfrm>
            <a:off x="7065228" y="2666643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161B23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8" name="Text 6"/>
          <p:cNvSpPr/>
          <p:nvPr/>
        </p:nvSpPr>
        <p:spPr>
          <a:xfrm>
            <a:off x="7246560" y="2708315"/>
            <a:ext cx="13716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1</a:t>
            </a:r>
            <a:endParaRPr lang="en-US" sz="2624" dirty="0"/>
          </a:p>
        </p:txBody>
      </p:sp>
      <p:sp>
        <p:nvSpPr>
          <p:cNvPr id="9" name="Text 7"/>
          <p:cNvSpPr/>
          <p:nvPr/>
        </p:nvSpPr>
        <p:spPr>
          <a:xfrm>
            <a:off x="8537258" y="2715220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Cleaning Text</a:t>
            </a:r>
            <a:endParaRPr lang="en-US" sz="2187" dirty="0"/>
          </a:p>
        </p:txBody>
      </p:sp>
      <p:sp>
        <p:nvSpPr>
          <p:cNvPr id="10" name="Text 8"/>
          <p:cNvSpPr/>
          <p:nvPr/>
        </p:nvSpPr>
        <p:spPr>
          <a:xfrm>
            <a:off x="8537258" y="3284577"/>
            <a:ext cx="4055150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Remove ambiguous characters and symbols, and fix common transliteration errors.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6287631" y="4005203"/>
            <a:ext cx="777597" cy="44410"/>
          </a:xfrm>
          <a:prstGeom prst="rect">
            <a:avLst/>
          </a:prstGeom>
          <a:solidFill>
            <a:srgbClr val="161B23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2" name="Shape 10"/>
          <p:cNvSpPr/>
          <p:nvPr/>
        </p:nvSpPr>
        <p:spPr>
          <a:xfrm>
            <a:off x="7065228" y="3777496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161B23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3" name="Text 11"/>
          <p:cNvSpPr/>
          <p:nvPr/>
        </p:nvSpPr>
        <p:spPr>
          <a:xfrm>
            <a:off x="7223700" y="3819168"/>
            <a:ext cx="18288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2</a:t>
            </a:r>
            <a:endParaRPr lang="en-US" sz="2624" dirty="0"/>
          </a:p>
        </p:txBody>
      </p:sp>
      <p:sp>
        <p:nvSpPr>
          <p:cNvPr id="14" name="Text 12"/>
          <p:cNvSpPr/>
          <p:nvPr/>
        </p:nvSpPr>
        <p:spPr>
          <a:xfrm>
            <a:off x="3871198" y="3826073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>
              <a:lnSpc>
                <a:spcPts val="2734"/>
              </a:lnSpc>
              <a:buNone/>
            </a:pPr>
            <a:r>
              <a:rPr lang="en-US" sz="2187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Normalization</a:t>
            </a:r>
            <a:endParaRPr lang="en-US" sz="2187" dirty="0"/>
          </a:p>
        </p:txBody>
      </p:sp>
      <p:sp>
        <p:nvSpPr>
          <p:cNvPr id="15" name="Text 13"/>
          <p:cNvSpPr/>
          <p:nvPr/>
        </p:nvSpPr>
        <p:spPr>
          <a:xfrm>
            <a:off x="2037993" y="4395430"/>
            <a:ext cx="4055150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r">
              <a:lnSpc>
                <a:spcPts val="2799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Normalize text by removing punctuation, replacing numbers with words, and removing common function words.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7565172" y="5196423"/>
            <a:ext cx="777597" cy="44410"/>
          </a:xfrm>
          <a:prstGeom prst="rect">
            <a:avLst/>
          </a:prstGeom>
          <a:solidFill>
            <a:srgbClr val="161B23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7" name="Shape 15"/>
          <p:cNvSpPr/>
          <p:nvPr/>
        </p:nvSpPr>
        <p:spPr>
          <a:xfrm>
            <a:off x="7065228" y="4968716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161B23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8" name="Text 16"/>
          <p:cNvSpPr/>
          <p:nvPr/>
        </p:nvSpPr>
        <p:spPr>
          <a:xfrm>
            <a:off x="7223700" y="5010388"/>
            <a:ext cx="18288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3</a:t>
            </a:r>
            <a:endParaRPr lang="en-US" sz="2624" dirty="0"/>
          </a:p>
        </p:txBody>
      </p:sp>
      <p:sp>
        <p:nvSpPr>
          <p:cNvPr id="19" name="Text 17"/>
          <p:cNvSpPr/>
          <p:nvPr/>
        </p:nvSpPr>
        <p:spPr>
          <a:xfrm>
            <a:off x="8537258" y="5017294"/>
            <a:ext cx="271272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Stop Words Removal</a:t>
            </a:r>
            <a:endParaRPr lang="en-US" sz="2187" dirty="0"/>
          </a:p>
        </p:txBody>
      </p:sp>
      <p:sp>
        <p:nvSpPr>
          <p:cNvPr id="20" name="Text 18"/>
          <p:cNvSpPr/>
          <p:nvPr/>
        </p:nvSpPr>
        <p:spPr>
          <a:xfrm>
            <a:off x="8537258" y="5586651"/>
            <a:ext cx="4055150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Remove commonly used words like "the", "of", "a" etc, which do not provide much value in understanding the text.</a:t>
            </a:r>
            <a:endParaRPr lang="en-US" sz="175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4" name="Text 2"/>
          <p:cNvSpPr/>
          <p:nvPr/>
        </p:nvSpPr>
        <p:spPr>
          <a:xfrm>
            <a:off x="2037993" y="1009531"/>
            <a:ext cx="882396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Limitations and Future Directions</a:t>
            </a:r>
            <a:endParaRPr lang="en-US" sz="4374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7993" y="2148245"/>
            <a:ext cx="5110520" cy="315849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2037993" y="5584388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Limitations</a:t>
            </a:r>
            <a:endParaRPr lang="en-US" sz="2187" dirty="0"/>
          </a:p>
        </p:txBody>
      </p:sp>
      <p:sp>
        <p:nvSpPr>
          <p:cNvPr id="7" name="Text 4"/>
          <p:cNvSpPr/>
          <p:nvPr/>
        </p:nvSpPr>
        <p:spPr>
          <a:xfrm>
            <a:off x="2037993" y="6153745"/>
            <a:ext cx="5110520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Discuss the limitations of word count and its applications in natural language processing.</a:t>
            </a:r>
            <a:endParaRPr lang="en-US" sz="17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1768" y="2148245"/>
            <a:ext cx="5110639" cy="3158609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7481768" y="5584507"/>
            <a:ext cx="227838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Future Directions</a:t>
            </a:r>
            <a:endParaRPr lang="en-US" sz="2187" dirty="0"/>
          </a:p>
        </p:txBody>
      </p:sp>
      <p:sp>
        <p:nvSpPr>
          <p:cNvPr id="10" name="Text 6"/>
          <p:cNvSpPr/>
          <p:nvPr/>
        </p:nvSpPr>
        <p:spPr>
          <a:xfrm>
            <a:off x="7481768" y="6153864"/>
            <a:ext cx="5110639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Explore promising areas of research, such as deep learning models and hybrid language analysis techniques.</a:t>
            </a:r>
            <a:endParaRPr lang="en-US" sz="175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4" name="Text 2"/>
          <p:cNvSpPr/>
          <p:nvPr/>
        </p:nvSpPr>
        <p:spPr>
          <a:xfrm>
            <a:off x="6319599" y="1596747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Conclusion</a:t>
            </a:r>
            <a:endParaRPr lang="en-US" sz="4374" dirty="0"/>
          </a:p>
        </p:txBody>
      </p:sp>
      <p:sp>
        <p:nvSpPr>
          <p:cNvPr id="5" name="Shape 3"/>
          <p:cNvSpPr/>
          <p:nvPr/>
        </p:nvSpPr>
        <p:spPr>
          <a:xfrm>
            <a:off x="6319599" y="2797969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161B23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Text 4"/>
          <p:cNvSpPr/>
          <p:nvPr/>
        </p:nvSpPr>
        <p:spPr>
          <a:xfrm>
            <a:off x="6500932" y="2839641"/>
            <a:ext cx="13716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1</a:t>
            </a:r>
            <a:endParaRPr lang="en-US" sz="2624" dirty="0"/>
          </a:p>
        </p:txBody>
      </p:sp>
      <p:sp>
        <p:nvSpPr>
          <p:cNvPr id="7" name="Text 5"/>
          <p:cNvSpPr/>
          <p:nvPr/>
        </p:nvSpPr>
        <p:spPr>
          <a:xfrm>
            <a:off x="7041713" y="2874288"/>
            <a:ext cx="2221944" cy="35480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Summary </a:t>
            </a:r>
            <a:r>
              <a:rPr lang="en-US" sz="2187" dirty="0">
                <a:solidFill>
                  <a:srgbClr val="000000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📝</a:t>
            </a:r>
            <a:endParaRPr lang="en-US" sz="2187" dirty="0"/>
          </a:p>
        </p:txBody>
      </p:sp>
      <p:sp>
        <p:nvSpPr>
          <p:cNvPr id="8" name="Text 6"/>
          <p:cNvSpPr/>
          <p:nvPr/>
        </p:nvSpPr>
        <p:spPr>
          <a:xfrm>
            <a:off x="7041713" y="3451265"/>
            <a:ext cx="29056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Recap the main themes and concepts introduced throughout the presentation.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10169485" y="2797969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161B23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0" name="Text 8"/>
          <p:cNvSpPr/>
          <p:nvPr/>
        </p:nvSpPr>
        <p:spPr>
          <a:xfrm>
            <a:off x="10327958" y="2839641"/>
            <a:ext cx="18288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2</a:t>
            </a:r>
            <a:endParaRPr lang="en-US" sz="2624" dirty="0"/>
          </a:p>
        </p:txBody>
      </p:sp>
      <p:sp>
        <p:nvSpPr>
          <p:cNvPr id="11" name="Text 9"/>
          <p:cNvSpPr/>
          <p:nvPr/>
        </p:nvSpPr>
        <p:spPr>
          <a:xfrm>
            <a:off x="10891599" y="2874288"/>
            <a:ext cx="2221944" cy="35480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Implications </a:t>
            </a:r>
            <a:r>
              <a:rPr lang="en-US" sz="2187" dirty="0">
                <a:solidFill>
                  <a:srgbClr val="000000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🤔</a:t>
            </a:r>
            <a:endParaRPr lang="en-US" sz="2187" dirty="0"/>
          </a:p>
        </p:txBody>
      </p:sp>
      <p:sp>
        <p:nvSpPr>
          <p:cNvPr id="12" name="Text 10"/>
          <p:cNvSpPr/>
          <p:nvPr/>
        </p:nvSpPr>
        <p:spPr>
          <a:xfrm>
            <a:off x="10891599" y="3451265"/>
            <a:ext cx="2905601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Discuss the implications of word count on the field of natural language processing and its many applications.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6319599" y="5268635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161B23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4" name="Text 12"/>
          <p:cNvSpPr/>
          <p:nvPr/>
        </p:nvSpPr>
        <p:spPr>
          <a:xfrm>
            <a:off x="6478072" y="5310307"/>
            <a:ext cx="18288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3</a:t>
            </a:r>
            <a:endParaRPr lang="en-US" sz="2624" dirty="0"/>
          </a:p>
        </p:txBody>
      </p:sp>
      <p:sp>
        <p:nvSpPr>
          <p:cNvPr id="15" name="Text 13"/>
          <p:cNvSpPr/>
          <p:nvPr/>
        </p:nvSpPr>
        <p:spPr>
          <a:xfrm>
            <a:off x="7041713" y="5344954"/>
            <a:ext cx="2415540" cy="35480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Looking Ahead </a:t>
            </a:r>
            <a:r>
              <a:rPr lang="en-US" sz="2187" dirty="0">
                <a:solidFill>
                  <a:srgbClr val="000000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🔍</a:t>
            </a:r>
            <a:endParaRPr lang="en-US" sz="2187" dirty="0"/>
          </a:p>
        </p:txBody>
      </p:sp>
      <p:sp>
        <p:nvSpPr>
          <p:cNvPr id="16" name="Text 14"/>
          <p:cNvSpPr/>
          <p:nvPr/>
        </p:nvSpPr>
        <p:spPr>
          <a:xfrm>
            <a:off x="7041713" y="5921931"/>
            <a:ext cx="6755487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Explore exciting developments in the field and preview future research directions.</a:t>
            </a:r>
            <a:endParaRPr lang="en-US" sz="1750" dirty="0"/>
          </a:p>
        </p:txBody>
      </p:sp>
      <p:pic>
        <p:nvPicPr>
          <p:cNvPr id="1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736687"/>
          </a:xfrm>
          <a:prstGeom prst="rect">
            <a:avLst/>
          </a:prstGeom>
          <a:solidFill>
            <a:srgbClr val="202733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4" name="Text 2"/>
          <p:cNvSpPr/>
          <p:nvPr/>
        </p:nvSpPr>
        <p:spPr>
          <a:xfrm>
            <a:off x="3621167" y="324684"/>
            <a:ext cx="4998720" cy="4860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827"/>
              </a:lnSpc>
              <a:buNone/>
            </a:pPr>
            <a:r>
              <a:rPr lang="en-US" sz="3062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Introduction to Word Count</a:t>
            </a:r>
            <a:endParaRPr lang="en-US" sz="3062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080" y="1030248"/>
            <a:ext cx="3577352" cy="2210872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856529" y="3539430"/>
            <a:ext cx="1555313" cy="2430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914"/>
              </a:lnSpc>
              <a:buNone/>
            </a:pPr>
            <a:r>
              <a:rPr lang="en-US" sz="2400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Counting Words</a:t>
            </a:r>
            <a:endParaRPr lang="en-US" sz="2400" dirty="0"/>
          </a:p>
        </p:txBody>
      </p:sp>
      <p:sp>
        <p:nvSpPr>
          <p:cNvPr id="7" name="Text 4"/>
          <p:cNvSpPr/>
          <p:nvPr/>
        </p:nvSpPr>
        <p:spPr>
          <a:xfrm>
            <a:off x="856529" y="3937933"/>
            <a:ext cx="3577352" cy="49744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1960"/>
              </a:lnSpc>
              <a:buNone/>
            </a:pPr>
            <a:r>
              <a:rPr lang="en-US" sz="20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Learn about word count and how it can be a useful tool for analyzing language.</a:t>
            </a:r>
            <a:endParaRPr lang="en-US" sz="200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6464" y="1030248"/>
            <a:ext cx="3577471" cy="2210991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559504" y="3435549"/>
            <a:ext cx="1555313" cy="2430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914"/>
              </a:lnSpc>
              <a:buNone/>
            </a:pPr>
            <a:r>
              <a:rPr lang="en-US" sz="2400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Text Analysis</a:t>
            </a:r>
            <a:endParaRPr lang="en-US" sz="2400" dirty="0"/>
          </a:p>
        </p:txBody>
      </p:sp>
      <p:sp>
        <p:nvSpPr>
          <p:cNvPr id="10" name="Text 6"/>
          <p:cNvSpPr/>
          <p:nvPr/>
        </p:nvSpPr>
        <p:spPr>
          <a:xfrm>
            <a:off x="5559504" y="3834051"/>
            <a:ext cx="3577471" cy="49744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1960"/>
              </a:lnSpc>
              <a:buNone/>
            </a:pPr>
            <a:r>
              <a:rPr lang="en-US" sz="20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Understand how word count is a starting point for many text analysis tasks.</a:t>
            </a:r>
            <a:endParaRPr lang="en-US" sz="2000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62598" y="1030248"/>
            <a:ext cx="3577352" cy="2210872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10262598" y="3435430"/>
            <a:ext cx="1555313" cy="2430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914"/>
              </a:lnSpc>
              <a:buNone/>
            </a:pPr>
            <a:r>
              <a:rPr lang="en-US" sz="2400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Applications</a:t>
            </a:r>
            <a:endParaRPr lang="en-US" sz="2400" dirty="0"/>
          </a:p>
        </p:txBody>
      </p:sp>
      <p:sp>
        <p:nvSpPr>
          <p:cNvPr id="13" name="Text 8"/>
          <p:cNvSpPr/>
          <p:nvPr/>
        </p:nvSpPr>
        <p:spPr>
          <a:xfrm>
            <a:off x="10262598" y="3833932"/>
            <a:ext cx="3577352" cy="74616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1960"/>
              </a:lnSpc>
              <a:buNone/>
            </a:pPr>
            <a:r>
              <a:rPr lang="en-US" sz="20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Explore how word count can be used in a variety of areas like sentiment analysis, stylometry, and content analysis.</a:t>
            </a:r>
            <a:endParaRPr lang="en-US" sz="20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4" name="Text 2"/>
          <p:cNvSpPr/>
          <p:nvPr/>
        </p:nvSpPr>
        <p:spPr>
          <a:xfrm>
            <a:off x="2037993" y="2323981"/>
            <a:ext cx="716280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Significance of Word Count</a:t>
            </a:r>
            <a:endParaRPr lang="en-US" sz="4374" dirty="0"/>
          </a:p>
        </p:txBody>
      </p:sp>
      <p:sp>
        <p:nvSpPr>
          <p:cNvPr id="5" name="Shape 3"/>
          <p:cNvSpPr/>
          <p:nvPr/>
        </p:nvSpPr>
        <p:spPr>
          <a:xfrm>
            <a:off x="2037993" y="3462695"/>
            <a:ext cx="3370064" cy="3202800"/>
          </a:xfrm>
          <a:prstGeom prst="roundRect">
            <a:avLst>
              <a:gd name="adj" fmla="val 5457"/>
            </a:avLst>
          </a:prstGeom>
          <a:solidFill>
            <a:srgbClr val="161B23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Text 4"/>
          <p:cNvSpPr/>
          <p:nvPr/>
        </p:nvSpPr>
        <p:spPr>
          <a:xfrm>
            <a:off x="2260163" y="3684865"/>
            <a:ext cx="2221944" cy="35480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Insightful </a:t>
            </a:r>
            <a:r>
              <a:rPr lang="en-US" sz="2187" dirty="0">
                <a:solidFill>
                  <a:srgbClr val="000000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🧐</a:t>
            </a:r>
            <a:endParaRPr lang="en-US" sz="2187" dirty="0"/>
          </a:p>
        </p:txBody>
      </p:sp>
      <p:sp>
        <p:nvSpPr>
          <p:cNvPr id="7" name="Text 5"/>
          <p:cNvSpPr/>
          <p:nvPr/>
        </p:nvSpPr>
        <p:spPr>
          <a:xfrm>
            <a:off x="2260163" y="4261842"/>
            <a:ext cx="2925723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Word count is a primary indicator of the size and complexity of a piece of text.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5630228" y="3462695"/>
            <a:ext cx="3370064" cy="3202800"/>
          </a:xfrm>
          <a:prstGeom prst="roundRect">
            <a:avLst>
              <a:gd name="adj" fmla="val 5457"/>
            </a:avLst>
          </a:prstGeom>
          <a:solidFill>
            <a:srgbClr val="161B23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9" name="Text 7"/>
          <p:cNvSpPr/>
          <p:nvPr/>
        </p:nvSpPr>
        <p:spPr>
          <a:xfrm>
            <a:off x="5852398" y="3684865"/>
            <a:ext cx="2221944" cy="35480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Efficient </a:t>
            </a:r>
            <a:r>
              <a:rPr lang="en-US" sz="2187" dirty="0">
                <a:solidFill>
                  <a:srgbClr val="000000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💪</a:t>
            </a:r>
            <a:endParaRPr lang="en-US" sz="2187" dirty="0"/>
          </a:p>
        </p:txBody>
      </p:sp>
      <p:sp>
        <p:nvSpPr>
          <p:cNvPr id="10" name="Text 8"/>
          <p:cNvSpPr/>
          <p:nvPr/>
        </p:nvSpPr>
        <p:spPr>
          <a:xfrm>
            <a:off x="5852398" y="4261842"/>
            <a:ext cx="2925723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It's a quick and easy way to gain insight into the linguistic features and patterns of a text.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9222462" y="3462695"/>
            <a:ext cx="3370064" cy="3202800"/>
          </a:xfrm>
          <a:prstGeom prst="roundRect">
            <a:avLst>
              <a:gd name="adj" fmla="val 5457"/>
            </a:avLst>
          </a:prstGeom>
          <a:solidFill>
            <a:srgbClr val="161B23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2" name="Text 10"/>
          <p:cNvSpPr/>
          <p:nvPr/>
        </p:nvSpPr>
        <p:spPr>
          <a:xfrm>
            <a:off x="9444633" y="3684865"/>
            <a:ext cx="2247900" cy="35480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Cost-Effective </a:t>
            </a:r>
            <a:r>
              <a:rPr lang="en-US" sz="2187" dirty="0">
                <a:solidFill>
                  <a:srgbClr val="000000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💰</a:t>
            </a:r>
            <a:endParaRPr lang="en-US" sz="2187" dirty="0"/>
          </a:p>
        </p:txBody>
      </p:sp>
      <p:sp>
        <p:nvSpPr>
          <p:cNvPr id="13" name="Text 11"/>
          <p:cNvSpPr/>
          <p:nvPr/>
        </p:nvSpPr>
        <p:spPr>
          <a:xfrm>
            <a:off x="9444633" y="4261842"/>
            <a:ext cx="2925723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It's an inexpensive way to gain important insights about the language used in various industries and settings.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4" name="Text 2"/>
          <p:cNvSpPr/>
          <p:nvPr/>
        </p:nvSpPr>
        <p:spPr>
          <a:xfrm>
            <a:off x="2037993" y="1265396"/>
            <a:ext cx="820674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Basic Word Count Methodology</a:t>
            </a:r>
            <a:endParaRPr lang="en-US" sz="4374" dirty="0"/>
          </a:p>
        </p:txBody>
      </p:sp>
      <p:sp>
        <p:nvSpPr>
          <p:cNvPr id="5" name="Shape 3"/>
          <p:cNvSpPr/>
          <p:nvPr/>
        </p:nvSpPr>
        <p:spPr>
          <a:xfrm>
            <a:off x="2037993" y="4684157"/>
            <a:ext cx="10554414" cy="44410"/>
          </a:xfrm>
          <a:prstGeom prst="rect">
            <a:avLst/>
          </a:prstGeom>
          <a:solidFill>
            <a:srgbClr val="161B23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Shape 4"/>
          <p:cNvSpPr/>
          <p:nvPr/>
        </p:nvSpPr>
        <p:spPr>
          <a:xfrm>
            <a:off x="4598849" y="4684157"/>
            <a:ext cx="44410" cy="777597"/>
          </a:xfrm>
          <a:prstGeom prst="rect">
            <a:avLst/>
          </a:prstGeom>
          <a:solidFill>
            <a:srgbClr val="161B23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7" name="Shape 5"/>
          <p:cNvSpPr/>
          <p:nvPr/>
        </p:nvSpPr>
        <p:spPr>
          <a:xfrm>
            <a:off x="4371142" y="4434245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161B23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8" name="Text 6"/>
          <p:cNvSpPr/>
          <p:nvPr/>
        </p:nvSpPr>
        <p:spPr>
          <a:xfrm>
            <a:off x="4552474" y="4475917"/>
            <a:ext cx="13716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1</a:t>
            </a:r>
            <a:endParaRPr lang="en-US" sz="2624" dirty="0"/>
          </a:p>
        </p:txBody>
      </p:sp>
      <p:sp>
        <p:nvSpPr>
          <p:cNvPr id="9" name="Text 7"/>
          <p:cNvSpPr/>
          <p:nvPr/>
        </p:nvSpPr>
        <p:spPr>
          <a:xfrm>
            <a:off x="3321844" y="5684044"/>
            <a:ext cx="259842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34"/>
              </a:lnSpc>
              <a:buNone/>
            </a:pPr>
            <a:r>
              <a:rPr lang="en-US" sz="2187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Step 1: Tokenization</a:t>
            </a:r>
            <a:endParaRPr lang="en-US" sz="2187" dirty="0"/>
          </a:p>
        </p:txBody>
      </p:sp>
      <p:sp>
        <p:nvSpPr>
          <p:cNvPr id="10" name="Text 8"/>
          <p:cNvSpPr/>
          <p:nvPr/>
        </p:nvSpPr>
        <p:spPr>
          <a:xfrm>
            <a:off x="2260163" y="6253401"/>
            <a:ext cx="472178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99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Split the text into individual words or tokens.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7292995" y="3906560"/>
            <a:ext cx="44410" cy="777597"/>
          </a:xfrm>
          <a:prstGeom prst="rect">
            <a:avLst/>
          </a:prstGeom>
          <a:solidFill>
            <a:srgbClr val="161B23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2" name="Shape 10"/>
          <p:cNvSpPr/>
          <p:nvPr/>
        </p:nvSpPr>
        <p:spPr>
          <a:xfrm>
            <a:off x="7065288" y="4434245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161B23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3" name="Text 11"/>
          <p:cNvSpPr/>
          <p:nvPr/>
        </p:nvSpPr>
        <p:spPr>
          <a:xfrm>
            <a:off x="7223760" y="4475917"/>
            <a:ext cx="18288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2</a:t>
            </a:r>
            <a:endParaRPr lang="en-US" sz="2624" dirty="0"/>
          </a:p>
        </p:txBody>
      </p:sp>
      <p:sp>
        <p:nvSpPr>
          <p:cNvPr id="14" name="Text 12"/>
          <p:cNvSpPr/>
          <p:nvPr/>
        </p:nvSpPr>
        <p:spPr>
          <a:xfrm>
            <a:off x="6204228" y="2404110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34"/>
              </a:lnSpc>
              <a:buNone/>
            </a:pPr>
            <a:r>
              <a:rPr lang="en-US" sz="2187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Step 2: Counting</a:t>
            </a:r>
            <a:endParaRPr lang="en-US" sz="2187" dirty="0"/>
          </a:p>
        </p:txBody>
      </p:sp>
      <p:sp>
        <p:nvSpPr>
          <p:cNvPr id="15" name="Text 13"/>
          <p:cNvSpPr/>
          <p:nvPr/>
        </p:nvSpPr>
        <p:spPr>
          <a:xfrm>
            <a:off x="4954310" y="2973467"/>
            <a:ext cx="472178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799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Count the number of occurrences of each unique word.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9987141" y="4684157"/>
            <a:ext cx="44410" cy="777597"/>
          </a:xfrm>
          <a:prstGeom prst="rect">
            <a:avLst/>
          </a:prstGeom>
          <a:solidFill>
            <a:srgbClr val="161B23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7" name="Shape 15"/>
          <p:cNvSpPr/>
          <p:nvPr/>
        </p:nvSpPr>
        <p:spPr>
          <a:xfrm>
            <a:off x="9759434" y="4434245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161B23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8" name="Text 16"/>
          <p:cNvSpPr/>
          <p:nvPr/>
        </p:nvSpPr>
        <p:spPr>
          <a:xfrm>
            <a:off x="9917906" y="4475917"/>
            <a:ext cx="18288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3</a:t>
            </a:r>
            <a:endParaRPr lang="en-US" sz="2624" dirty="0"/>
          </a:p>
        </p:txBody>
      </p:sp>
      <p:sp>
        <p:nvSpPr>
          <p:cNvPr id="19" name="Text 17"/>
          <p:cNvSpPr/>
          <p:nvPr/>
        </p:nvSpPr>
        <p:spPr>
          <a:xfrm>
            <a:off x="8873966" y="5684044"/>
            <a:ext cx="227076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34"/>
              </a:lnSpc>
              <a:buNone/>
            </a:pPr>
            <a:r>
              <a:rPr lang="en-US" sz="2187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Step 3: Analyzing</a:t>
            </a:r>
            <a:endParaRPr lang="en-US" sz="2187" dirty="0"/>
          </a:p>
        </p:txBody>
      </p:sp>
      <p:sp>
        <p:nvSpPr>
          <p:cNvPr id="20" name="Text 18"/>
          <p:cNvSpPr/>
          <p:nvPr/>
        </p:nvSpPr>
        <p:spPr>
          <a:xfrm>
            <a:off x="7648456" y="6253401"/>
            <a:ext cx="472178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799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Analyze the frequency distribution of words in the text.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487966"/>
          </a:xfrm>
          <a:prstGeom prst="rect">
            <a:avLst/>
          </a:prstGeom>
          <a:solidFill>
            <a:srgbClr val="202733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4" name="Text 2"/>
          <p:cNvSpPr/>
          <p:nvPr/>
        </p:nvSpPr>
        <p:spPr>
          <a:xfrm>
            <a:off x="3621167" y="427673"/>
            <a:ext cx="5273040" cy="4860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827"/>
              </a:lnSpc>
              <a:buNone/>
            </a:pPr>
            <a:r>
              <a:rPr lang="en-US" sz="3062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Tokenization for Word Count</a:t>
            </a:r>
            <a:endParaRPr lang="en-US" sz="3062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1167" y="1224677"/>
            <a:ext cx="3577352" cy="2210872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3621167" y="3629858"/>
            <a:ext cx="2095500" cy="2430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914"/>
              </a:lnSpc>
              <a:buNone/>
            </a:pPr>
            <a:r>
              <a:rPr lang="en-US" sz="1531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Sentence Tokenization</a:t>
            </a:r>
            <a:endParaRPr lang="en-US" sz="1531" dirty="0"/>
          </a:p>
        </p:txBody>
      </p:sp>
      <p:sp>
        <p:nvSpPr>
          <p:cNvPr id="7" name="Text 4"/>
          <p:cNvSpPr/>
          <p:nvPr/>
        </p:nvSpPr>
        <p:spPr>
          <a:xfrm>
            <a:off x="3621167" y="4028361"/>
            <a:ext cx="3577352" cy="49744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1960"/>
              </a:lnSpc>
              <a:buNone/>
            </a:pPr>
            <a:r>
              <a:rPr lang="en-US" sz="1225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Understand how to break text into sentences before counting words.</a:t>
            </a:r>
            <a:endParaRPr lang="en-US" sz="1225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1762" y="1224677"/>
            <a:ext cx="3577471" cy="2210991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7431762" y="3629978"/>
            <a:ext cx="1760220" cy="2430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914"/>
              </a:lnSpc>
              <a:buNone/>
            </a:pPr>
            <a:r>
              <a:rPr lang="en-US" sz="1531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Word Tokenization</a:t>
            </a:r>
            <a:endParaRPr lang="en-US" sz="1531" dirty="0"/>
          </a:p>
        </p:txBody>
      </p:sp>
      <p:sp>
        <p:nvSpPr>
          <p:cNvPr id="10" name="Text 6"/>
          <p:cNvSpPr/>
          <p:nvPr/>
        </p:nvSpPr>
        <p:spPr>
          <a:xfrm>
            <a:off x="7431762" y="4028480"/>
            <a:ext cx="3577471" cy="49744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1960"/>
              </a:lnSpc>
              <a:buNone/>
            </a:pPr>
            <a:r>
              <a:rPr lang="en-US" sz="1225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Learn how to break text into individual words before counting them.</a:t>
            </a:r>
            <a:endParaRPr lang="en-US" sz="1225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21167" y="4759166"/>
            <a:ext cx="3577352" cy="2210872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3621167" y="7164348"/>
            <a:ext cx="1555313" cy="2430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914"/>
              </a:lnSpc>
              <a:buNone/>
            </a:pPr>
            <a:r>
              <a:rPr lang="en-US" sz="1531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Cleaning Text</a:t>
            </a:r>
            <a:endParaRPr lang="en-US" sz="1531" dirty="0"/>
          </a:p>
        </p:txBody>
      </p:sp>
      <p:sp>
        <p:nvSpPr>
          <p:cNvPr id="13" name="Text 8"/>
          <p:cNvSpPr/>
          <p:nvPr/>
        </p:nvSpPr>
        <p:spPr>
          <a:xfrm>
            <a:off x="3621167" y="7562850"/>
            <a:ext cx="3577352" cy="49744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1960"/>
              </a:lnSpc>
              <a:buNone/>
            </a:pPr>
            <a:r>
              <a:rPr lang="en-US" sz="1225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Discover how cleaning text can improve word count accuracy.</a:t>
            </a:r>
            <a:endParaRPr lang="en-US" sz="1225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4" name="Text 2"/>
          <p:cNvSpPr/>
          <p:nvPr/>
        </p:nvSpPr>
        <p:spPr>
          <a:xfrm>
            <a:off x="6319599" y="1427321"/>
            <a:ext cx="7477601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Case Sensitivity in Word Count</a:t>
            </a:r>
            <a:endParaRPr lang="en-US" sz="4374" dirty="0"/>
          </a:p>
        </p:txBody>
      </p:sp>
      <p:sp>
        <p:nvSpPr>
          <p:cNvPr id="5" name="Shape 3"/>
          <p:cNvSpPr/>
          <p:nvPr/>
        </p:nvSpPr>
        <p:spPr>
          <a:xfrm>
            <a:off x="6319599" y="3322915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161B23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Text 4"/>
          <p:cNvSpPr/>
          <p:nvPr/>
        </p:nvSpPr>
        <p:spPr>
          <a:xfrm>
            <a:off x="6500932" y="3364587"/>
            <a:ext cx="13716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1</a:t>
            </a:r>
            <a:endParaRPr lang="en-US" sz="2624" dirty="0"/>
          </a:p>
        </p:txBody>
      </p:sp>
      <p:sp>
        <p:nvSpPr>
          <p:cNvPr id="7" name="Text 5"/>
          <p:cNvSpPr/>
          <p:nvPr/>
        </p:nvSpPr>
        <p:spPr>
          <a:xfrm>
            <a:off x="7041713" y="3399234"/>
            <a:ext cx="2221944" cy="35480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Important </a:t>
            </a:r>
            <a:r>
              <a:rPr lang="en-US" sz="2187" dirty="0">
                <a:solidFill>
                  <a:srgbClr val="000000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🔍</a:t>
            </a:r>
            <a:endParaRPr lang="en-US" sz="2187" dirty="0"/>
          </a:p>
        </p:txBody>
      </p:sp>
      <p:sp>
        <p:nvSpPr>
          <p:cNvPr id="8" name="Text 6"/>
          <p:cNvSpPr/>
          <p:nvPr/>
        </p:nvSpPr>
        <p:spPr>
          <a:xfrm>
            <a:off x="7041713" y="3976211"/>
            <a:ext cx="2905601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Words with different capitalization can have different meanings and implications.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10169485" y="3322915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161B23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0" name="Text 8"/>
          <p:cNvSpPr/>
          <p:nvPr/>
        </p:nvSpPr>
        <p:spPr>
          <a:xfrm>
            <a:off x="10327958" y="3364587"/>
            <a:ext cx="18288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2</a:t>
            </a:r>
            <a:endParaRPr lang="en-US" sz="2624" dirty="0"/>
          </a:p>
        </p:txBody>
      </p:sp>
      <p:sp>
        <p:nvSpPr>
          <p:cNvPr id="11" name="Text 9"/>
          <p:cNvSpPr/>
          <p:nvPr/>
        </p:nvSpPr>
        <p:spPr>
          <a:xfrm>
            <a:off x="10891599" y="3399234"/>
            <a:ext cx="2221944" cy="35480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Solution </a:t>
            </a:r>
            <a:r>
              <a:rPr lang="en-US" sz="2187" dirty="0">
                <a:solidFill>
                  <a:srgbClr val="000000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🔧</a:t>
            </a:r>
            <a:endParaRPr lang="en-US" sz="2187" dirty="0"/>
          </a:p>
        </p:txBody>
      </p:sp>
      <p:sp>
        <p:nvSpPr>
          <p:cNvPr id="12" name="Text 10"/>
          <p:cNvSpPr/>
          <p:nvPr/>
        </p:nvSpPr>
        <p:spPr>
          <a:xfrm>
            <a:off x="10891599" y="3976211"/>
            <a:ext cx="290560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Set all words to lowercase before counting.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6319599" y="5793581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161B23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4" name="Text 12"/>
          <p:cNvSpPr/>
          <p:nvPr/>
        </p:nvSpPr>
        <p:spPr>
          <a:xfrm>
            <a:off x="6478072" y="5835253"/>
            <a:ext cx="18288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3</a:t>
            </a:r>
            <a:endParaRPr lang="en-US" sz="2624" dirty="0"/>
          </a:p>
        </p:txBody>
      </p:sp>
      <p:sp>
        <p:nvSpPr>
          <p:cNvPr id="15" name="Text 13"/>
          <p:cNvSpPr/>
          <p:nvPr/>
        </p:nvSpPr>
        <p:spPr>
          <a:xfrm>
            <a:off x="7041713" y="5869900"/>
            <a:ext cx="2221944" cy="35480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Exception </a:t>
            </a:r>
            <a:r>
              <a:rPr lang="en-US" sz="2187" dirty="0">
                <a:solidFill>
                  <a:srgbClr val="000000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🤔</a:t>
            </a:r>
            <a:endParaRPr lang="en-US" sz="2187" dirty="0"/>
          </a:p>
        </p:txBody>
      </p:sp>
      <p:sp>
        <p:nvSpPr>
          <p:cNvPr id="16" name="Text 14"/>
          <p:cNvSpPr/>
          <p:nvPr/>
        </p:nvSpPr>
        <p:spPr>
          <a:xfrm>
            <a:off x="7041713" y="6446877"/>
            <a:ext cx="6755487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When case is important for analysis, use mixed-case counts.</a:t>
            </a:r>
            <a:endParaRPr lang="en-US" sz="1750" dirty="0"/>
          </a:p>
        </p:txBody>
      </p:sp>
      <p:pic>
        <p:nvPicPr>
          <p:cNvPr id="1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736687"/>
          </a:xfrm>
          <a:prstGeom prst="rect">
            <a:avLst/>
          </a:prstGeom>
          <a:solidFill>
            <a:srgbClr val="202733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4" name="Text 2"/>
          <p:cNvSpPr/>
          <p:nvPr/>
        </p:nvSpPr>
        <p:spPr>
          <a:xfrm>
            <a:off x="3621167" y="427673"/>
            <a:ext cx="6042660" cy="4860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827"/>
              </a:lnSpc>
              <a:buNone/>
            </a:pPr>
            <a:r>
              <a:rPr lang="en-US" sz="3062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Common Word Count Challenges</a:t>
            </a:r>
            <a:endParaRPr lang="en-US" sz="3062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1167" y="1224677"/>
            <a:ext cx="3577352" cy="2210872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3621167" y="3629858"/>
            <a:ext cx="1555313" cy="2430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914"/>
              </a:lnSpc>
              <a:buNone/>
            </a:pPr>
            <a:r>
              <a:rPr lang="en-US" sz="1531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Accuracy</a:t>
            </a:r>
            <a:endParaRPr lang="en-US" sz="1531" dirty="0"/>
          </a:p>
        </p:txBody>
      </p:sp>
      <p:sp>
        <p:nvSpPr>
          <p:cNvPr id="7" name="Text 4"/>
          <p:cNvSpPr/>
          <p:nvPr/>
        </p:nvSpPr>
        <p:spPr>
          <a:xfrm>
            <a:off x="3621167" y="4028361"/>
            <a:ext cx="3577352" cy="74616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1960"/>
              </a:lnSpc>
              <a:buNone/>
            </a:pPr>
            <a:r>
              <a:rPr lang="en-US" sz="1225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Discuss common challenges like idiomatic expressions, slang, and ambiguity that can impact word count accuracy.</a:t>
            </a:r>
            <a:endParaRPr lang="en-US" sz="1225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1762" y="1224677"/>
            <a:ext cx="3577471" cy="2210991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7431762" y="3629978"/>
            <a:ext cx="1555313" cy="2430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914"/>
              </a:lnSpc>
              <a:buNone/>
            </a:pPr>
            <a:r>
              <a:rPr lang="en-US" sz="1531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Balancing Act</a:t>
            </a:r>
            <a:endParaRPr lang="en-US" sz="1531" dirty="0"/>
          </a:p>
        </p:txBody>
      </p:sp>
      <p:sp>
        <p:nvSpPr>
          <p:cNvPr id="10" name="Text 6"/>
          <p:cNvSpPr/>
          <p:nvPr/>
        </p:nvSpPr>
        <p:spPr>
          <a:xfrm>
            <a:off x="7431762" y="4028480"/>
            <a:ext cx="3577471" cy="74616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1960"/>
              </a:lnSpc>
              <a:buNone/>
            </a:pPr>
            <a:r>
              <a:rPr lang="en-US" sz="1225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Identify the trade-offs between precision (low false positives) and recall (low false negatives) in word count.</a:t>
            </a:r>
            <a:endParaRPr lang="en-US" sz="1225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21167" y="5007888"/>
            <a:ext cx="3577352" cy="2210872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3621167" y="7413069"/>
            <a:ext cx="1555313" cy="2430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914"/>
              </a:lnSpc>
              <a:buNone/>
            </a:pPr>
            <a:r>
              <a:rPr lang="en-US" sz="1531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Scaling Up</a:t>
            </a:r>
            <a:endParaRPr lang="en-US" sz="1531" dirty="0"/>
          </a:p>
        </p:txBody>
      </p:sp>
      <p:sp>
        <p:nvSpPr>
          <p:cNvPr id="13" name="Text 8"/>
          <p:cNvSpPr/>
          <p:nvPr/>
        </p:nvSpPr>
        <p:spPr>
          <a:xfrm>
            <a:off x="3621167" y="7811572"/>
            <a:ext cx="3577352" cy="49744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1960"/>
              </a:lnSpc>
              <a:buNone/>
            </a:pPr>
            <a:r>
              <a:rPr lang="en-US" sz="1225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Explore scalability issues and solutions when counting words in large datasets.</a:t>
            </a:r>
            <a:endParaRPr lang="en-US" sz="1225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4" name="Text 2"/>
          <p:cNvSpPr/>
          <p:nvPr/>
        </p:nvSpPr>
        <p:spPr>
          <a:xfrm>
            <a:off x="2037993" y="1968579"/>
            <a:ext cx="911352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Word Count for Language Analysis</a:t>
            </a:r>
            <a:endParaRPr lang="en-US" sz="4374" dirty="0"/>
          </a:p>
        </p:txBody>
      </p:sp>
      <p:sp>
        <p:nvSpPr>
          <p:cNvPr id="5" name="Shape 3"/>
          <p:cNvSpPr/>
          <p:nvPr/>
        </p:nvSpPr>
        <p:spPr>
          <a:xfrm>
            <a:off x="2037993" y="3107293"/>
            <a:ext cx="3370064" cy="3153728"/>
          </a:xfrm>
          <a:prstGeom prst="roundRect">
            <a:avLst>
              <a:gd name="adj" fmla="val 4227"/>
            </a:avLst>
          </a:prstGeom>
          <a:solidFill>
            <a:srgbClr val="161B23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Text 4"/>
          <p:cNvSpPr/>
          <p:nvPr/>
        </p:nvSpPr>
        <p:spPr>
          <a:xfrm>
            <a:off x="2260163" y="3329464"/>
            <a:ext cx="2925723" cy="70199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Comparative Analysis </a:t>
            </a:r>
            <a:r>
              <a:rPr lang="en-US" sz="2187" dirty="0">
                <a:solidFill>
                  <a:srgbClr val="000000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👥</a:t>
            </a:r>
            <a:endParaRPr lang="en-US" sz="2187" dirty="0"/>
          </a:p>
        </p:txBody>
      </p:sp>
      <p:sp>
        <p:nvSpPr>
          <p:cNvPr id="7" name="Text 5"/>
          <p:cNvSpPr/>
          <p:nvPr/>
        </p:nvSpPr>
        <p:spPr>
          <a:xfrm>
            <a:off x="2260163" y="4253627"/>
            <a:ext cx="2925723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Use word count to compare language patterns between different groups of people, like men and women or liberals and conservatives.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5630228" y="3107293"/>
            <a:ext cx="3370064" cy="3153728"/>
          </a:xfrm>
          <a:prstGeom prst="roundRect">
            <a:avLst>
              <a:gd name="adj" fmla="val 4227"/>
            </a:avLst>
          </a:prstGeom>
          <a:solidFill>
            <a:srgbClr val="161B23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9" name="Text 7"/>
          <p:cNvSpPr/>
          <p:nvPr/>
        </p:nvSpPr>
        <p:spPr>
          <a:xfrm>
            <a:off x="5852398" y="3329464"/>
            <a:ext cx="2925723" cy="70199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Tracking Language Changes </a:t>
            </a:r>
            <a:r>
              <a:rPr lang="en-US" sz="2187" dirty="0">
                <a:solidFill>
                  <a:srgbClr val="000000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📅</a:t>
            </a:r>
            <a:endParaRPr lang="en-US" sz="2187" dirty="0"/>
          </a:p>
        </p:txBody>
      </p:sp>
      <p:sp>
        <p:nvSpPr>
          <p:cNvPr id="10" name="Text 8"/>
          <p:cNvSpPr/>
          <p:nvPr/>
        </p:nvSpPr>
        <p:spPr>
          <a:xfrm>
            <a:off x="5852398" y="4253627"/>
            <a:ext cx="2925723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Use word count to analyze changes in language use over time and see how language is evolving.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9222462" y="3107293"/>
            <a:ext cx="3370064" cy="3153728"/>
          </a:xfrm>
          <a:prstGeom prst="roundRect">
            <a:avLst>
              <a:gd name="adj" fmla="val 4227"/>
            </a:avLst>
          </a:prstGeom>
          <a:solidFill>
            <a:srgbClr val="161B23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2" name="Text 10"/>
          <p:cNvSpPr/>
          <p:nvPr/>
        </p:nvSpPr>
        <p:spPr>
          <a:xfrm>
            <a:off x="9444633" y="3329464"/>
            <a:ext cx="2796540" cy="35480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Brand Positioning </a:t>
            </a:r>
            <a:r>
              <a:rPr lang="en-US" sz="2187" dirty="0">
                <a:solidFill>
                  <a:srgbClr val="000000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🏢</a:t>
            </a:r>
            <a:endParaRPr lang="en-US" sz="2187" dirty="0"/>
          </a:p>
        </p:txBody>
      </p:sp>
      <p:sp>
        <p:nvSpPr>
          <p:cNvPr id="13" name="Text 11"/>
          <p:cNvSpPr/>
          <p:nvPr/>
        </p:nvSpPr>
        <p:spPr>
          <a:xfrm>
            <a:off x="9444633" y="3906441"/>
            <a:ext cx="2925723" cy="2132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Use word count to analyze the language used by your competitors to identify your own strengths and differentiate yourself from others.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4" name="Text 2"/>
          <p:cNvSpPr/>
          <p:nvPr/>
        </p:nvSpPr>
        <p:spPr>
          <a:xfrm>
            <a:off x="2037993" y="1374458"/>
            <a:ext cx="756666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Word Frequency Distribution</a:t>
            </a:r>
            <a:endParaRPr lang="en-US" sz="4374" dirty="0"/>
          </a:p>
        </p:txBody>
      </p:sp>
      <p:sp>
        <p:nvSpPr>
          <p:cNvPr id="5" name="Shape 3"/>
          <p:cNvSpPr/>
          <p:nvPr/>
        </p:nvSpPr>
        <p:spPr>
          <a:xfrm>
            <a:off x="7293054" y="2513171"/>
            <a:ext cx="44410" cy="4341852"/>
          </a:xfrm>
          <a:prstGeom prst="rect">
            <a:avLst/>
          </a:prstGeom>
          <a:solidFill>
            <a:srgbClr val="161B23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Shape 4"/>
          <p:cNvSpPr/>
          <p:nvPr/>
        </p:nvSpPr>
        <p:spPr>
          <a:xfrm>
            <a:off x="7565172" y="2914471"/>
            <a:ext cx="777597" cy="44410"/>
          </a:xfrm>
          <a:prstGeom prst="rect">
            <a:avLst/>
          </a:prstGeom>
          <a:solidFill>
            <a:srgbClr val="161B23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7" name="Shape 5"/>
          <p:cNvSpPr/>
          <p:nvPr/>
        </p:nvSpPr>
        <p:spPr>
          <a:xfrm>
            <a:off x="7065228" y="2686764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161B23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8" name="Text 6"/>
          <p:cNvSpPr/>
          <p:nvPr/>
        </p:nvSpPr>
        <p:spPr>
          <a:xfrm>
            <a:off x="7246560" y="2728436"/>
            <a:ext cx="13716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1</a:t>
            </a:r>
            <a:endParaRPr lang="en-US" sz="2624" dirty="0"/>
          </a:p>
        </p:txBody>
      </p:sp>
      <p:sp>
        <p:nvSpPr>
          <p:cNvPr id="9" name="Text 7"/>
          <p:cNvSpPr/>
          <p:nvPr/>
        </p:nvSpPr>
        <p:spPr>
          <a:xfrm>
            <a:off x="8537258" y="2735342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Zipf's Law</a:t>
            </a:r>
            <a:endParaRPr lang="en-US" sz="2187" dirty="0"/>
          </a:p>
        </p:txBody>
      </p:sp>
      <p:sp>
        <p:nvSpPr>
          <p:cNvPr id="10" name="Text 8"/>
          <p:cNvSpPr/>
          <p:nvPr/>
        </p:nvSpPr>
        <p:spPr>
          <a:xfrm>
            <a:off x="8537258" y="3304699"/>
            <a:ext cx="4055150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Understand how word count distributions follow a long-tail pattern.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6287631" y="4025325"/>
            <a:ext cx="777597" cy="44410"/>
          </a:xfrm>
          <a:prstGeom prst="rect">
            <a:avLst/>
          </a:prstGeom>
          <a:solidFill>
            <a:srgbClr val="161B23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2" name="Shape 10"/>
          <p:cNvSpPr/>
          <p:nvPr/>
        </p:nvSpPr>
        <p:spPr>
          <a:xfrm>
            <a:off x="7065228" y="3797618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161B23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3" name="Text 11"/>
          <p:cNvSpPr/>
          <p:nvPr/>
        </p:nvSpPr>
        <p:spPr>
          <a:xfrm>
            <a:off x="7223700" y="3839289"/>
            <a:ext cx="18288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2</a:t>
            </a:r>
            <a:endParaRPr lang="en-US" sz="2624" dirty="0"/>
          </a:p>
        </p:txBody>
      </p:sp>
      <p:sp>
        <p:nvSpPr>
          <p:cNvPr id="14" name="Text 12"/>
          <p:cNvSpPr/>
          <p:nvPr/>
        </p:nvSpPr>
        <p:spPr>
          <a:xfrm>
            <a:off x="3871198" y="3846195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>
              <a:lnSpc>
                <a:spcPts val="2734"/>
              </a:lnSpc>
              <a:buNone/>
            </a:pPr>
            <a:r>
              <a:rPr lang="en-US" sz="2187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Common Words</a:t>
            </a:r>
            <a:endParaRPr lang="en-US" sz="2187" dirty="0"/>
          </a:p>
        </p:txBody>
      </p:sp>
      <p:sp>
        <p:nvSpPr>
          <p:cNvPr id="15" name="Text 13"/>
          <p:cNvSpPr/>
          <p:nvPr/>
        </p:nvSpPr>
        <p:spPr>
          <a:xfrm>
            <a:off x="2037993" y="4415552"/>
            <a:ext cx="4055150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r">
              <a:lnSpc>
                <a:spcPts val="2799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Recognize that the most frequent words in a language are function words like "the", "of", and "and".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7565172" y="5176302"/>
            <a:ext cx="777597" cy="44410"/>
          </a:xfrm>
          <a:prstGeom prst="rect">
            <a:avLst/>
          </a:prstGeom>
          <a:solidFill>
            <a:srgbClr val="161B23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7" name="Shape 15"/>
          <p:cNvSpPr/>
          <p:nvPr/>
        </p:nvSpPr>
        <p:spPr>
          <a:xfrm>
            <a:off x="7065228" y="4948595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161B23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8" name="Text 16"/>
          <p:cNvSpPr/>
          <p:nvPr/>
        </p:nvSpPr>
        <p:spPr>
          <a:xfrm>
            <a:off x="7223700" y="4990267"/>
            <a:ext cx="18288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3</a:t>
            </a:r>
            <a:endParaRPr lang="en-US" sz="2624" dirty="0"/>
          </a:p>
        </p:txBody>
      </p:sp>
      <p:sp>
        <p:nvSpPr>
          <p:cNvPr id="19" name="Text 17"/>
          <p:cNvSpPr/>
          <p:nvPr/>
        </p:nvSpPr>
        <p:spPr>
          <a:xfrm>
            <a:off x="8537258" y="4997172"/>
            <a:ext cx="224028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Unknown Words</a:t>
            </a:r>
            <a:endParaRPr lang="en-US" sz="2187" dirty="0"/>
          </a:p>
        </p:txBody>
      </p:sp>
      <p:sp>
        <p:nvSpPr>
          <p:cNvPr id="20" name="Text 18"/>
          <p:cNvSpPr/>
          <p:nvPr/>
        </p:nvSpPr>
        <p:spPr>
          <a:xfrm>
            <a:off x="8537258" y="5566529"/>
            <a:ext cx="4055150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Expect that a large percentage (20-30%) of words in a given text may be unknown or infrequent based on corpus analysis.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881</Words>
  <Application>Microsoft Office PowerPoint</Application>
  <PresentationFormat>Custom</PresentationFormat>
  <Paragraphs>131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Roboto</vt:lpstr>
      <vt:lpstr>Roboto Slab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Nitin</cp:lastModifiedBy>
  <cp:revision>5</cp:revision>
  <dcterms:created xsi:type="dcterms:W3CDTF">2023-08-14T19:13:39Z</dcterms:created>
  <dcterms:modified xsi:type="dcterms:W3CDTF">2023-08-28T09:40:38Z</dcterms:modified>
</cp:coreProperties>
</file>